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60" r:id="rId2"/>
    <p:sldId id="256" r:id="rId3"/>
    <p:sldId id="264" r:id="rId4"/>
    <p:sldId id="266" r:id="rId5"/>
    <p:sldId id="267" r:id="rId6"/>
    <p:sldId id="268" r:id="rId7"/>
    <p:sldId id="269" r:id="rId8"/>
    <p:sldId id="270" r:id="rId9"/>
    <p:sldId id="271" r:id="rId10"/>
    <p:sldId id="272" r:id="rId11"/>
    <p:sldId id="273" r:id="rId12"/>
    <p:sldId id="274" r:id="rId13"/>
    <p:sldId id="275" r:id="rId14"/>
    <p:sldId id="276" r:id="rId15"/>
    <p:sldId id="27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183" autoAdjust="0"/>
  </p:normalViewPr>
  <p:slideViewPr>
    <p:cSldViewPr snapToGrid="0">
      <p:cViewPr varScale="1">
        <p:scale>
          <a:sx n="49" d="100"/>
          <a:sy n="49" d="100"/>
        </p:scale>
        <p:origin x="131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3C7C25-57D4-46D7-BE52-8097943A0F1D}" type="datetimeFigureOut">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5960A-74C2-4BCA-9D82-134E0C919CA7}" type="slidenum">
              <a:rPr lang="en-US" smtClean="0"/>
              <a:t>‹#›</a:t>
            </a:fld>
            <a:endParaRPr lang="en-US"/>
          </a:p>
        </p:txBody>
      </p:sp>
    </p:spTree>
    <p:extLst>
      <p:ext uri="{BB962C8B-B14F-4D97-AF65-F5344CB8AC3E}">
        <p14:creationId xmlns:p14="http://schemas.microsoft.com/office/powerpoint/2010/main" val="62549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Quoted from APA Publication Manual page 32</a:t>
            </a:r>
          </a:p>
          <a:p>
            <a:r>
              <a:rPr lang="en-US" dirty="0"/>
              <a:t>I’ve bolded certain phrases for emphasis</a:t>
            </a:r>
          </a:p>
        </p:txBody>
      </p:sp>
      <p:sp>
        <p:nvSpPr>
          <p:cNvPr id="4" name="Slide Number Placeholder 3"/>
          <p:cNvSpPr>
            <a:spLocks noGrp="1"/>
          </p:cNvSpPr>
          <p:nvPr>
            <p:ph type="sldNum" sz="quarter" idx="5"/>
          </p:nvPr>
        </p:nvSpPr>
        <p:spPr/>
        <p:txBody>
          <a:bodyPr/>
          <a:lstStyle/>
          <a:p>
            <a:fld id="{5105960A-74C2-4BCA-9D82-134E0C919CA7}" type="slidenum">
              <a:rPr lang="en-US" smtClean="0"/>
              <a:t>4</a:t>
            </a:fld>
            <a:endParaRPr lang="en-US"/>
          </a:p>
        </p:txBody>
      </p:sp>
    </p:spTree>
    <p:extLst>
      <p:ext uri="{BB962C8B-B14F-4D97-AF65-F5344CB8AC3E}">
        <p14:creationId xmlns:p14="http://schemas.microsoft.com/office/powerpoint/2010/main" val="222478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05960A-74C2-4BCA-9D82-134E0C919CA7}" type="slidenum">
              <a:rPr lang="en-US" smtClean="0"/>
              <a:t>5</a:t>
            </a:fld>
            <a:endParaRPr lang="en-US"/>
          </a:p>
        </p:txBody>
      </p:sp>
    </p:spTree>
    <p:extLst>
      <p:ext uri="{BB962C8B-B14F-4D97-AF65-F5344CB8AC3E}">
        <p14:creationId xmlns:p14="http://schemas.microsoft.com/office/powerpoint/2010/main" val="332368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Quoted from APA Publication Manual page 35</a:t>
            </a:r>
          </a:p>
          <a:p>
            <a:endParaRPr lang="en-US" dirty="0"/>
          </a:p>
        </p:txBody>
      </p:sp>
      <p:sp>
        <p:nvSpPr>
          <p:cNvPr id="4" name="Slide Number Placeholder 3"/>
          <p:cNvSpPr>
            <a:spLocks noGrp="1"/>
          </p:cNvSpPr>
          <p:nvPr>
            <p:ph type="sldNum" sz="quarter" idx="5"/>
          </p:nvPr>
        </p:nvSpPr>
        <p:spPr/>
        <p:txBody>
          <a:bodyPr/>
          <a:lstStyle/>
          <a:p>
            <a:fld id="{5105960A-74C2-4BCA-9D82-134E0C919CA7}" type="slidenum">
              <a:rPr lang="en-US" smtClean="0"/>
              <a:t>10</a:t>
            </a:fld>
            <a:endParaRPr lang="en-US"/>
          </a:p>
        </p:txBody>
      </p:sp>
    </p:spTree>
    <p:extLst>
      <p:ext uri="{BB962C8B-B14F-4D97-AF65-F5344CB8AC3E}">
        <p14:creationId xmlns:p14="http://schemas.microsoft.com/office/powerpoint/2010/main" val="395022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Information pulled (sometimes word for word) from APA Publication Manual page 35-36</a:t>
            </a:r>
          </a:p>
          <a:p>
            <a:endParaRPr lang="en-US" dirty="0"/>
          </a:p>
        </p:txBody>
      </p:sp>
      <p:sp>
        <p:nvSpPr>
          <p:cNvPr id="4" name="Slide Number Placeholder 3"/>
          <p:cNvSpPr>
            <a:spLocks noGrp="1"/>
          </p:cNvSpPr>
          <p:nvPr>
            <p:ph type="sldNum" sz="quarter" idx="5"/>
          </p:nvPr>
        </p:nvSpPr>
        <p:spPr/>
        <p:txBody>
          <a:bodyPr/>
          <a:lstStyle/>
          <a:p>
            <a:fld id="{5105960A-74C2-4BCA-9D82-134E0C919CA7}" type="slidenum">
              <a:rPr lang="en-US" smtClean="0"/>
              <a:t>11</a:t>
            </a:fld>
            <a:endParaRPr lang="en-US"/>
          </a:p>
        </p:txBody>
      </p:sp>
    </p:spTree>
    <p:extLst>
      <p:ext uri="{BB962C8B-B14F-4D97-AF65-F5344CB8AC3E}">
        <p14:creationId xmlns:p14="http://schemas.microsoft.com/office/powerpoint/2010/main" val="2394737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Information pulled (sometimes word for word) from APA Publication Manual page 35-36</a:t>
            </a:r>
          </a:p>
          <a:p>
            <a:endParaRPr lang="en-US" dirty="0"/>
          </a:p>
        </p:txBody>
      </p:sp>
      <p:sp>
        <p:nvSpPr>
          <p:cNvPr id="4" name="Slide Number Placeholder 3"/>
          <p:cNvSpPr>
            <a:spLocks noGrp="1"/>
          </p:cNvSpPr>
          <p:nvPr>
            <p:ph type="sldNum" sz="quarter" idx="5"/>
          </p:nvPr>
        </p:nvSpPr>
        <p:spPr/>
        <p:txBody>
          <a:bodyPr/>
          <a:lstStyle/>
          <a:p>
            <a:fld id="{5105960A-74C2-4BCA-9D82-134E0C919CA7}" type="slidenum">
              <a:rPr lang="en-US" smtClean="0"/>
              <a:t>12</a:t>
            </a:fld>
            <a:endParaRPr lang="en-US"/>
          </a:p>
        </p:txBody>
      </p:sp>
    </p:spTree>
    <p:extLst>
      <p:ext uri="{BB962C8B-B14F-4D97-AF65-F5344CB8AC3E}">
        <p14:creationId xmlns:p14="http://schemas.microsoft.com/office/powerpoint/2010/main" val="3442169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F97475-AE09-4ECA-9375-207405281E14}"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4267521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F97475-AE09-4ECA-9375-207405281E14}"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636059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F97475-AE09-4ECA-9375-207405281E14}"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977414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FF97475-AE09-4ECA-9375-207405281E14}"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284317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F97475-AE09-4ECA-9375-207405281E14}" type="datetimeFigureOut">
              <a:rPr lang="en-US" smtClean="0"/>
              <a:t>5/9/2020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1660483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F97475-AE09-4ECA-9375-207405281E14}" type="datetimeFigureOut">
              <a:rPr lang="en-US" smtClean="0"/>
              <a:t>5/9/2020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404154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F97475-AE09-4ECA-9375-207405281E14}"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914187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F97475-AE09-4ECA-9375-207405281E14}"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4190882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F97475-AE09-4ECA-9375-207405281E14}" type="datetimeFigureOut">
              <a:rPr lang="en-US" smtClean="0"/>
              <a:t>5/9/2020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4203844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F97475-AE09-4ECA-9375-207405281E14}"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2884931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F97475-AE09-4ECA-9375-207405281E14}"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EAB2B-FE41-4EEF-AA6C-203D33C52377}" type="slidenum">
              <a:rPr lang="en-US" smtClean="0"/>
              <a:t>‹#›</a:t>
            </a:fld>
            <a:endParaRPr lang="en-US"/>
          </a:p>
        </p:txBody>
      </p:sp>
    </p:spTree>
    <p:extLst>
      <p:ext uri="{BB962C8B-B14F-4D97-AF65-F5344CB8AC3E}">
        <p14:creationId xmlns:p14="http://schemas.microsoft.com/office/powerpoint/2010/main" val="2959409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FF97475-AE09-4ECA-9375-207405281E14}" type="datetimeFigureOut">
              <a:rPr lang="en-US" smtClean="0"/>
              <a:t>5/9/2020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E2EAB2B-FE41-4EEF-AA6C-203D33C52377}" type="slidenum">
              <a:rPr lang="en-US" smtClean="0"/>
              <a:t>‹#›</a:t>
            </a:fld>
            <a:endParaRPr lang="en-US"/>
          </a:p>
        </p:txBody>
      </p:sp>
    </p:spTree>
    <p:extLst>
      <p:ext uri="{BB962C8B-B14F-4D97-AF65-F5344CB8AC3E}">
        <p14:creationId xmlns:p14="http://schemas.microsoft.com/office/powerpoint/2010/main" val="780680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41B4-27FD-4A5B-8AC4-5A5C026984DD}"/>
              </a:ext>
            </a:extLst>
          </p:cNvPr>
          <p:cNvSpPr>
            <a:spLocks noGrp="1"/>
          </p:cNvSpPr>
          <p:nvPr>
            <p:ph type="title"/>
          </p:nvPr>
        </p:nvSpPr>
        <p:spPr/>
        <p:txBody>
          <a:bodyPr/>
          <a:lstStyle/>
          <a:p>
            <a:r>
              <a:rPr lang="en-US" dirty="0"/>
              <a:t>Reading Quiz</a:t>
            </a:r>
          </a:p>
        </p:txBody>
      </p:sp>
      <p:sp>
        <p:nvSpPr>
          <p:cNvPr id="3" name="Text Placeholder 2">
            <a:extLst>
              <a:ext uri="{FF2B5EF4-FFF2-40B4-BE49-F238E27FC236}">
                <a16:creationId xmlns:a16="http://schemas.microsoft.com/office/drawing/2014/main" id="{04581D8E-D16F-49C0-B368-5FCA875BD9BA}"/>
              </a:ext>
            </a:extLst>
          </p:cNvPr>
          <p:cNvSpPr>
            <a:spLocks noGrp="1"/>
          </p:cNvSpPr>
          <p:nvPr>
            <p:ph type="body" idx="1"/>
          </p:nvPr>
        </p:nvSpPr>
        <p:spPr/>
        <p:txBody>
          <a:bodyPr/>
          <a:lstStyle/>
          <a:p>
            <a:r>
              <a:rPr lang="en-US" dirty="0"/>
              <a:t>APA Chapter 4</a:t>
            </a:r>
          </a:p>
          <a:p>
            <a:r>
              <a:rPr lang="en-US" dirty="0"/>
              <a:t>5 Questions</a:t>
            </a:r>
          </a:p>
        </p:txBody>
      </p:sp>
    </p:spTree>
    <p:extLst>
      <p:ext uri="{BB962C8B-B14F-4D97-AF65-F5344CB8AC3E}">
        <p14:creationId xmlns:p14="http://schemas.microsoft.com/office/powerpoint/2010/main" val="3725496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70B2-3170-40F4-A15A-C1328B91B97C}"/>
              </a:ext>
            </a:extLst>
          </p:cNvPr>
          <p:cNvSpPr>
            <a:spLocks noGrp="1"/>
          </p:cNvSpPr>
          <p:nvPr>
            <p:ph type="ctrTitle"/>
          </p:nvPr>
        </p:nvSpPr>
        <p:spPr/>
        <p:txBody>
          <a:bodyPr/>
          <a:lstStyle/>
          <a:p>
            <a:r>
              <a:rPr lang="en-US" dirty="0"/>
              <a:t>APA Results and Discussion Sections</a:t>
            </a:r>
          </a:p>
        </p:txBody>
      </p:sp>
      <p:sp>
        <p:nvSpPr>
          <p:cNvPr id="3" name="Subtitle 2">
            <a:extLst>
              <a:ext uri="{FF2B5EF4-FFF2-40B4-BE49-F238E27FC236}">
                <a16:creationId xmlns:a16="http://schemas.microsoft.com/office/drawing/2014/main" id="{8F2DE56E-3D68-4937-9901-40E247E3911C}"/>
              </a:ext>
            </a:extLst>
          </p:cNvPr>
          <p:cNvSpPr>
            <a:spLocks noGrp="1"/>
          </p:cNvSpPr>
          <p:nvPr>
            <p:ph type="subTitle" idx="1"/>
          </p:nvPr>
        </p:nvSpPr>
        <p:spPr/>
        <p:txBody>
          <a:bodyPr/>
          <a:lstStyle/>
          <a:p>
            <a:r>
              <a:rPr lang="en-US" dirty="0"/>
              <a:t>Lecture 10</a:t>
            </a:r>
          </a:p>
        </p:txBody>
      </p:sp>
    </p:spTree>
    <p:extLst>
      <p:ext uri="{BB962C8B-B14F-4D97-AF65-F5344CB8AC3E}">
        <p14:creationId xmlns:p14="http://schemas.microsoft.com/office/powerpoint/2010/main" val="2131259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71F1-0A69-4FA3-ADD8-DE1E51D95ABB}"/>
              </a:ext>
            </a:extLst>
          </p:cNvPr>
          <p:cNvSpPr>
            <a:spLocks noGrp="1"/>
          </p:cNvSpPr>
          <p:nvPr>
            <p:ph type="title"/>
          </p:nvPr>
        </p:nvSpPr>
        <p:spPr/>
        <p:txBody>
          <a:bodyPr/>
          <a:lstStyle/>
          <a:p>
            <a:r>
              <a:rPr lang="en-US" dirty="0"/>
              <a:t>APA Results</a:t>
            </a:r>
          </a:p>
        </p:txBody>
      </p:sp>
    </p:spTree>
    <p:extLst>
      <p:ext uri="{BB962C8B-B14F-4D97-AF65-F5344CB8AC3E}">
        <p14:creationId xmlns:p14="http://schemas.microsoft.com/office/powerpoint/2010/main" val="4197359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836E-963C-42DC-89BC-48E59CF7A34C}"/>
              </a:ext>
            </a:extLst>
          </p:cNvPr>
          <p:cNvSpPr>
            <a:spLocks noGrp="1"/>
          </p:cNvSpPr>
          <p:nvPr>
            <p:ph type="title"/>
          </p:nvPr>
        </p:nvSpPr>
        <p:spPr/>
        <p:txBody>
          <a:bodyPr/>
          <a:lstStyle/>
          <a:p>
            <a:r>
              <a:rPr lang="en-US" dirty="0"/>
              <a:t>An overview of the results section</a:t>
            </a:r>
          </a:p>
        </p:txBody>
      </p:sp>
      <p:sp>
        <p:nvSpPr>
          <p:cNvPr id="3" name="Content Placeholder 2">
            <a:extLst>
              <a:ext uri="{FF2B5EF4-FFF2-40B4-BE49-F238E27FC236}">
                <a16:creationId xmlns:a16="http://schemas.microsoft.com/office/drawing/2014/main" id="{B1FB3672-D32E-4627-B8D6-8D5DC948DB2B}"/>
              </a:ext>
            </a:extLst>
          </p:cNvPr>
          <p:cNvSpPr>
            <a:spLocks noGrp="1"/>
          </p:cNvSpPr>
          <p:nvPr>
            <p:ph idx="1"/>
          </p:nvPr>
        </p:nvSpPr>
        <p:spPr/>
        <p:txBody>
          <a:bodyPr>
            <a:normAutofit/>
          </a:bodyPr>
          <a:lstStyle/>
          <a:p>
            <a:pPr marL="0" indent="0">
              <a:buNone/>
            </a:pPr>
            <a:r>
              <a:rPr lang="en-US" sz="2400" dirty="0"/>
              <a:t>In the results section, </a:t>
            </a:r>
            <a:r>
              <a:rPr lang="en-US" sz="2400" b="1" dirty="0"/>
              <a:t>summarize the collected data and the analysis performed on those data </a:t>
            </a:r>
            <a:r>
              <a:rPr lang="en-US" sz="2400" dirty="0"/>
              <a:t>relevant to the discourse that it to follow.  Report the data in </a:t>
            </a:r>
            <a:r>
              <a:rPr lang="en-US" sz="2400" b="1" dirty="0"/>
              <a:t>sufficient detail to justify your conclusions</a:t>
            </a:r>
            <a:r>
              <a:rPr lang="en-US" sz="2400" dirty="0"/>
              <a:t>.  Mention </a:t>
            </a:r>
            <a:r>
              <a:rPr lang="en-US" sz="2400" b="1" dirty="0"/>
              <a:t>all relevant results</a:t>
            </a:r>
            <a:r>
              <a:rPr lang="en-US" sz="2400" dirty="0"/>
              <a:t>, including those that run counter to expectations.  Do not include individual scores or raw data. ... Discussing the implications of the results should be reserved for presentation in the discussion section.</a:t>
            </a:r>
          </a:p>
        </p:txBody>
      </p:sp>
    </p:spTree>
    <p:extLst>
      <p:ext uri="{BB962C8B-B14F-4D97-AF65-F5344CB8AC3E}">
        <p14:creationId xmlns:p14="http://schemas.microsoft.com/office/powerpoint/2010/main" val="3204576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1603-38C9-4F5E-94F7-9863FE3BD449}"/>
              </a:ext>
            </a:extLst>
          </p:cNvPr>
          <p:cNvSpPr>
            <a:spLocks noGrp="1"/>
          </p:cNvSpPr>
          <p:nvPr>
            <p:ph type="title"/>
          </p:nvPr>
        </p:nvSpPr>
        <p:spPr/>
        <p:txBody>
          <a:bodyPr/>
          <a:lstStyle/>
          <a:p>
            <a:r>
              <a:rPr lang="en-US" dirty="0"/>
              <a:t>APA results sections should include</a:t>
            </a:r>
          </a:p>
        </p:txBody>
      </p:sp>
      <p:sp>
        <p:nvSpPr>
          <p:cNvPr id="3" name="Content Placeholder 2">
            <a:extLst>
              <a:ext uri="{FF2B5EF4-FFF2-40B4-BE49-F238E27FC236}">
                <a16:creationId xmlns:a16="http://schemas.microsoft.com/office/drawing/2014/main" id="{AF5D4734-5373-4ACA-B6F2-BF33FA093CA2}"/>
              </a:ext>
            </a:extLst>
          </p:cNvPr>
          <p:cNvSpPr>
            <a:spLocks noGrp="1"/>
          </p:cNvSpPr>
          <p:nvPr>
            <p:ph idx="1"/>
          </p:nvPr>
        </p:nvSpPr>
        <p:spPr/>
        <p:txBody>
          <a:bodyPr>
            <a:normAutofit fontScale="92500" lnSpcReduction="20000"/>
          </a:bodyPr>
          <a:lstStyle/>
          <a:p>
            <a:r>
              <a:rPr lang="en-US" sz="2400" dirty="0"/>
              <a:t>Recruitment and follow-up dates (if applicable)</a:t>
            </a:r>
          </a:p>
          <a:p>
            <a:r>
              <a:rPr lang="en-US" sz="2400" dirty="0"/>
              <a:t>Participant flow with sample size information for those participants assigned to each condition (if not already described in the Method section)</a:t>
            </a:r>
          </a:p>
          <a:p>
            <a:r>
              <a:rPr lang="en-US" sz="2400" dirty="0"/>
              <a:t>Evidence that the intervention or manipulation were delivered as intended or checks on the manipulation</a:t>
            </a:r>
          </a:p>
          <a:p>
            <a:r>
              <a:rPr lang="en-US" sz="2400" dirty="0"/>
              <a:t>Baseline data</a:t>
            </a:r>
          </a:p>
          <a:p>
            <a:r>
              <a:rPr lang="en-US" sz="2400" dirty="0"/>
              <a:t>Adverse events</a:t>
            </a:r>
          </a:p>
          <a:p>
            <a:r>
              <a:rPr lang="en-US" sz="2400" dirty="0"/>
              <a:t>Excluded or missing data</a:t>
            </a:r>
          </a:p>
          <a:p>
            <a:r>
              <a:rPr lang="en-US" sz="2400" dirty="0"/>
              <a:t>Statistics and data analysis</a:t>
            </a:r>
          </a:p>
          <a:p>
            <a:r>
              <a:rPr lang="en-US" sz="2400" dirty="0"/>
              <a:t>Ancillary analyses, including subgroup and adjusted analyses</a:t>
            </a:r>
          </a:p>
          <a:p>
            <a:pPr lvl="1"/>
            <a:r>
              <a:rPr lang="en-US" sz="2200" dirty="0"/>
              <a:t>Be sure to indicate which were prespecified (planned at the beginning) and which were exploratory (based on interesting results)</a:t>
            </a:r>
          </a:p>
        </p:txBody>
      </p:sp>
    </p:spTree>
    <p:extLst>
      <p:ext uri="{BB962C8B-B14F-4D97-AF65-F5344CB8AC3E}">
        <p14:creationId xmlns:p14="http://schemas.microsoft.com/office/powerpoint/2010/main" val="328520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7F1E-94B7-4F6A-81B6-1DD665F41CA2}"/>
              </a:ext>
            </a:extLst>
          </p:cNvPr>
          <p:cNvSpPr>
            <a:spLocks noGrp="1"/>
          </p:cNvSpPr>
          <p:nvPr>
            <p:ph type="title"/>
          </p:nvPr>
        </p:nvSpPr>
        <p:spPr/>
        <p:txBody>
          <a:bodyPr/>
          <a:lstStyle/>
          <a:p>
            <a:r>
              <a:rPr lang="en-US" dirty="0"/>
              <a:t>What to report for statistics and data analysis</a:t>
            </a:r>
          </a:p>
        </p:txBody>
      </p:sp>
      <p:sp>
        <p:nvSpPr>
          <p:cNvPr id="3" name="Content Placeholder 2">
            <a:extLst>
              <a:ext uri="{FF2B5EF4-FFF2-40B4-BE49-F238E27FC236}">
                <a16:creationId xmlns:a16="http://schemas.microsoft.com/office/drawing/2014/main" id="{D9B8465D-4ABC-4AC3-A20E-768CECA8402A}"/>
              </a:ext>
            </a:extLst>
          </p:cNvPr>
          <p:cNvSpPr>
            <a:spLocks noGrp="1"/>
          </p:cNvSpPr>
          <p:nvPr>
            <p:ph idx="1"/>
          </p:nvPr>
        </p:nvSpPr>
        <p:spPr/>
        <p:txBody>
          <a:bodyPr>
            <a:normAutofit fontScale="92500" lnSpcReduction="10000"/>
          </a:bodyPr>
          <a:lstStyle/>
          <a:p>
            <a:r>
              <a:rPr lang="en-US" sz="2400" dirty="0"/>
              <a:t>Report the percentages of missing data if there is any</a:t>
            </a:r>
          </a:p>
          <a:p>
            <a:r>
              <a:rPr lang="en-US" sz="2400" dirty="0"/>
              <a:t>The type of statistical test performed.  Assume that your reader has a professional knowledge of statistical methods.  Only justify the appropriateness of a statistical test if its appropriateness is in question.</a:t>
            </a:r>
          </a:p>
          <a:p>
            <a:r>
              <a:rPr lang="en-US" sz="2400" dirty="0"/>
              <a:t>Significant and non-significant results</a:t>
            </a:r>
          </a:p>
          <a:p>
            <a:r>
              <a:rPr lang="en-US" sz="2400" dirty="0"/>
              <a:t>P-values for each test (exact p-values preferred)</a:t>
            </a:r>
          </a:p>
          <a:p>
            <a:r>
              <a:rPr lang="en-US" sz="2400" dirty="0"/>
              <a:t>Effect sizes</a:t>
            </a:r>
          </a:p>
          <a:p>
            <a:r>
              <a:rPr lang="en-US" sz="2400" dirty="0"/>
              <a:t>Confidence intervals</a:t>
            </a:r>
          </a:p>
          <a:p>
            <a:r>
              <a:rPr lang="en-US" sz="2400" dirty="0"/>
              <a:t>Test statistic and degrees of freedom</a:t>
            </a:r>
          </a:p>
          <a:p>
            <a:r>
              <a:rPr lang="en-US" sz="2400" dirty="0"/>
              <a:t>Per-cell sample sizes, observed cell means , and cell standard deviations or pooled within cell variance (if applicable)</a:t>
            </a:r>
          </a:p>
          <a:p>
            <a:r>
              <a:rPr lang="en-US" sz="2400" dirty="0"/>
              <a:t>Group information (means) by condition (if applicable)</a:t>
            </a:r>
          </a:p>
          <a:p>
            <a:endParaRPr lang="en-US" dirty="0"/>
          </a:p>
        </p:txBody>
      </p:sp>
    </p:spTree>
    <p:extLst>
      <p:ext uri="{BB962C8B-B14F-4D97-AF65-F5344CB8AC3E}">
        <p14:creationId xmlns:p14="http://schemas.microsoft.com/office/powerpoint/2010/main" val="2606156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5272E-1934-49B8-8BBA-E6AB7871E518}"/>
              </a:ext>
            </a:extLst>
          </p:cNvPr>
          <p:cNvSpPr>
            <a:spLocks noGrp="1"/>
          </p:cNvSpPr>
          <p:nvPr>
            <p:ph type="title"/>
          </p:nvPr>
        </p:nvSpPr>
        <p:spPr/>
        <p:txBody>
          <a:bodyPr/>
          <a:lstStyle/>
          <a:p>
            <a:r>
              <a:rPr lang="en-US" dirty="0"/>
              <a:t>Miscellaneous information</a:t>
            </a:r>
          </a:p>
        </p:txBody>
      </p:sp>
      <p:sp>
        <p:nvSpPr>
          <p:cNvPr id="3" name="Content Placeholder 2">
            <a:extLst>
              <a:ext uri="{FF2B5EF4-FFF2-40B4-BE49-F238E27FC236}">
                <a16:creationId xmlns:a16="http://schemas.microsoft.com/office/drawing/2014/main" id="{C47AB957-90B5-4382-A12C-6FE9602F28F7}"/>
              </a:ext>
            </a:extLst>
          </p:cNvPr>
          <p:cNvSpPr>
            <a:spLocks noGrp="1"/>
          </p:cNvSpPr>
          <p:nvPr>
            <p:ph idx="1"/>
          </p:nvPr>
        </p:nvSpPr>
        <p:spPr/>
        <p:txBody>
          <a:bodyPr>
            <a:normAutofit/>
          </a:bodyPr>
          <a:lstStyle/>
          <a:p>
            <a:r>
              <a:rPr lang="en-US" sz="2400" dirty="0"/>
              <a:t>The tense depends on whether you’ve already completed the study (past tense) or are proposing a study to be completed in the future (future tense)</a:t>
            </a:r>
          </a:p>
        </p:txBody>
      </p:sp>
    </p:spTree>
    <p:extLst>
      <p:ext uri="{BB962C8B-B14F-4D97-AF65-F5344CB8AC3E}">
        <p14:creationId xmlns:p14="http://schemas.microsoft.com/office/powerpoint/2010/main" val="985480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DEB2-54AF-4C0A-AD67-6D788A0C41B3}"/>
              </a:ext>
            </a:extLst>
          </p:cNvPr>
          <p:cNvSpPr>
            <a:spLocks noGrp="1"/>
          </p:cNvSpPr>
          <p:nvPr>
            <p:ph type="title"/>
          </p:nvPr>
        </p:nvSpPr>
        <p:spPr/>
        <p:txBody>
          <a:bodyPr/>
          <a:lstStyle/>
          <a:p>
            <a:r>
              <a:rPr lang="en-US" dirty="0"/>
              <a:t>Example</a:t>
            </a:r>
          </a:p>
        </p:txBody>
      </p:sp>
      <p:sp>
        <p:nvSpPr>
          <p:cNvPr id="6" name="Content Placeholder 5">
            <a:extLst>
              <a:ext uri="{FF2B5EF4-FFF2-40B4-BE49-F238E27FC236}">
                <a16:creationId xmlns:a16="http://schemas.microsoft.com/office/drawing/2014/main" id="{3E0090B5-E9CD-424A-ADC6-7D5D0ED59C64}"/>
              </a:ext>
            </a:extLst>
          </p:cNvPr>
          <p:cNvSpPr>
            <a:spLocks noGrp="1"/>
          </p:cNvSpPr>
          <p:nvPr>
            <p:ph idx="1"/>
          </p:nvPr>
        </p:nvSpPr>
        <p:spPr/>
        <p:txBody>
          <a:bodyPr>
            <a:normAutofit/>
          </a:bodyPr>
          <a:lstStyle/>
          <a:p>
            <a:pPr marL="0" indent="0">
              <a:buNone/>
            </a:pPr>
            <a:r>
              <a:rPr lang="en-US" sz="2400" dirty="0"/>
              <a:t>     An independent samples t-test was conducted comparing the mischievous actions of those with and without an invisibility cloak.  Table 1 reports the results of this analysis.  On average, participants with an invisibility cloak (M = 5, SD = 1.65) engaged in more mischievous actions than those without an invisibility cloak (M = 3.75, SD = 1.91).  However, this difference was not statistically significant, t(22) = -1.71, p = .10, 95% confidence interval [-2.76, 0.26].  This indicates that there was not a significant difference in the number of mischievous actions engaged in for those with and without an invisibility cloak.  This does not support the a priori hypothesis which stated that those participants with an invisibility cloak would engage in more mischievous actions.</a:t>
            </a:r>
          </a:p>
        </p:txBody>
      </p:sp>
    </p:spTree>
    <p:extLst>
      <p:ext uri="{BB962C8B-B14F-4D97-AF65-F5344CB8AC3E}">
        <p14:creationId xmlns:p14="http://schemas.microsoft.com/office/powerpoint/2010/main" val="2876676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60C2A-F4BA-4A8D-A3E1-B5C1B78F0F6B}"/>
              </a:ext>
            </a:extLst>
          </p:cNvPr>
          <p:cNvSpPr>
            <a:spLocks noGrp="1"/>
          </p:cNvSpPr>
          <p:nvPr>
            <p:ph type="title"/>
          </p:nvPr>
        </p:nvSpPr>
        <p:spPr/>
        <p:txBody>
          <a:bodyPr/>
          <a:lstStyle/>
          <a:p>
            <a:r>
              <a:rPr lang="en-US" dirty="0"/>
              <a:t>APA Discussion</a:t>
            </a:r>
          </a:p>
        </p:txBody>
      </p:sp>
    </p:spTree>
    <p:extLst>
      <p:ext uri="{BB962C8B-B14F-4D97-AF65-F5344CB8AC3E}">
        <p14:creationId xmlns:p14="http://schemas.microsoft.com/office/powerpoint/2010/main" val="274146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B3EC-1A38-4648-9CFF-1CD4EE63DE7E}"/>
              </a:ext>
            </a:extLst>
          </p:cNvPr>
          <p:cNvSpPr>
            <a:spLocks noGrp="1"/>
          </p:cNvSpPr>
          <p:nvPr>
            <p:ph type="title"/>
          </p:nvPr>
        </p:nvSpPr>
        <p:spPr/>
        <p:txBody>
          <a:bodyPr/>
          <a:lstStyle/>
          <a:p>
            <a:r>
              <a:rPr lang="en-US" dirty="0"/>
              <a:t>An overview of the discussion section</a:t>
            </a:r>
          </a:p>
        </p:txBody>
      </p:sp>
      <p:sp>
        <p:nvSpPr>
          <p:cNvPr id="3" name="Content Placeholder 2">
            <a:extLst>
              <a:ext uri="{FF2B5EF4-FFF2-40B4-BE49-F238E27FC236}">
                <a16:creationId xmlns:a16="http://schemas.microsoft.com/office/drawing/2014/main" id="{AC149FF9-C884-4C79-B6B1-77B8E3DBD105}"/>
              </a:ext>
            </a:extLst>
          </p:cNvPr>
          <p:cNvSpPr>
            <a:spLocks noGrp="1"/>
          </p:cNvSpPr>
          <p:nvPr>
            <p:ph idx="1"/>
          </p:nvPr>
        </p:nvSpPr>
        <p:spPr/>
        <p:txBody>
          <a:bodyPr>
            <a:normAutofit/>
          </a:bodyPr>
          <a:lstStyle/>
          <a:p>
            <a:pPr marL="0" indent="0">
              <a:buNone/>
            </a:pPr>
            <a:r>
              <a:rPr lang="en-US" sz="2400" dirty="0"/>
              <a:t>Here you will examine, interpret, and qualify the results and draw inferences and conclusions from them.  Emphasize any theoretical or practical consequences of the results.</a:t>
            </a:r>
          </a:p>
        </p:txBody>
      </p:sp>
    </p:spTree>
    <p:extLst>
      <p:ext uri="{BB962C8B-B14F-4D97-AF65-F5344CB8AC3E}">
        <p14:creationId xmlns:p14="http://schemas.microsoft.com/office/powerpoint/2010/main" val="241019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F7342-A0D6-4C3D-A3A0-FE3943B1417F}"/>
              </a:ext>
            </a:extLst>
          </p:cNvPr>
          <p:cNvSpPr>
            <a:spLocks noGrp="1"/>
          </p:cNvSpPr>
          <p:nvPr>
            <p:ph type="title"/>
          </p:nvPr>
        </p:nvSpPr>
        <p:spPr/>
        <p:txBody>
          <a:bodyPr/>
          <a:lstStyle/>
          <a:p>
            <a:r>
              <a:rPr lang="en-US" dirty="0"/>
              <a:t>APA discussion sections should include</a:t>
            </a:r>
          </a:p>
        </p:txBody>
      </p:sp>
      <p:sp>
        <p:nvSpPr>
          <p:cNvPr id="3" name="Content Placeholder 2">
            <a:extLst>
              <a:ext uri="{FF2B5EF4-FFF2-40B4-BE49-F238E27FC236}">
                <a16:creationId xmlns:a16="http://schemas.microsoft.com/office/drawing/2014/main" id="{2444B2F9-68AC-49A1-8912-EE56923C6F53}"/>
              </a:ext>
            </a:extLst>
          </p:cNvPr>
          <p:cNvSpPr>
            <a:spLocks noGrp="1"/>
          </p:cNvSpPr>
          <p:nvPr>
            <p:ph idx="1"/>
          </p:nvPr>
        </p:nvSpPr>
        <p:spPr>
          <a:xfrm>
            <a:off x="3869268" y="427482"/>
            <a:ext cx="7315200" cy="5993892"/>
          </a:xfrm>
        </p:spPr>
        <p:txBody>
          <a:bodyPr>
            <a:normAutofit fontScale="92500" lnSpcReduction="20000"/>
          </a:bodyPr>
          <a:lstStyle/>
          <a:p>
            <a:r>
              <a:rPr lang="en-US" sz="2400" dirty="0"/>
              <a:t>Whether the original hypotheses were supported</a:t>
            </a:r>
          </a:p>
          <a:p>
            <a:pPr lvl="1"/>
            <a:r>
              <a:rPr lang="en-US" sz="2200" dirty="0"/>
              <a:t>If your hypotheses were not supported, you can say why you think they weren’t supported based on previous research</a:t>
            </a:r>
          </a:p>
          <a:p>
            <a:r>
              <a:rPr lang="en-US" sz="2400" dirty="0"/>
              <a:t>Other relevant research</a:t>
            </a:r>
          </a:p>
          <a:p>
            <a:pPr lvl="1"/>
            <a:r>
              <a:rPr lang="en-US" sz="2200" dirty="0"/>
              <a:t>Describe similarities and differences between your work and the work of others to contextualize, confirm, and clarify your conclusions</a:t>
            </a:r>
          </a:p>
          <a:p>
            <a:r>
              <a:rPr lang="en-US" sz="2400" dirty="0"/>
              <a:t>Whether the intervention or manipulation was successful</a:t>
            </a:r>
          </a:p>
          <a:p>
            <a:pPr lvl="1"/>
            <a:r>
              <a:rPr lang="en-US" sz="2200" dirty="0"/>
              <a:t>Barriers to implementing the intervention or manipulation</a:t>
            </a:r>
          </a:p>
          <a:p>
            <a:r>
              <a:rPr lang="en-US" sz="2400" dirty="0"/>
              <a:t>Limitations</a:t>
            </a:r>
          </a:p>
          <a:p>
            <a:r>
              <a:rPr lang="en-US" sz="2400" dirty="0"/>
              <a:t>Future research</a:t>
            </a:r>
          </a:p>
          <a:p>
            <a:r>
              <a:rPr lang="en-US" sz="2400" dirty="0"/>
              <a:t>The importance of your findings</a:t>
            </a:r>
          </a:p>
          <a:p>
            <a:pPr lvl="1"/>
            <a:r>
              <a:rPr lang="en-US" sz="2200" dirty="0"/>
              <a:t>What is the clinical or practical significance of outcomes</a:t>
            </a:r>
          </a:p>
          <a:p>
            <a:pPr lvl="1"/>
            <a:r>
              <a:rPr lang="en-US" sz="2200" dirty="0"/>
              <a:t>Is there real-life psychological phenomena which are explained or modeled by the results</a:t>
            </a:r>
          </a:p>
          <a:p>
            <a:pPr lvl="1"/>
            <a:r>
              <a:rPr lang="en-US" sz="2200" dirty="0"/>
              <a:t>Are applications warranted</a:t>
            </a:r>
          </a:p>
          <a:p>
            <a:r>
              <a:rPr lang="en-US" sz="2400" dirty="0"/>
              <a:t>Conclusion</a:t>
            </a:r>
          </a:p>
          <a:p>
            <a:r>
              <a:rPr lang="en-US" sz="2400" dirty="0"/>
              <a:t>Do NOT repeat points you’ve already made</a:t>
            </a:r>
          </a:p>
        </p:txBody>
      </p:sp>
    </p:spTree>
    <p:extLst>
      <p:ext uri="{BB962C8B-B14F-4D97-AF65-F5344CB8AC3E}">
        <p14:creationId xmlns:p14="http://schemas.microsoft.com/office/powerpoint/2010/main" val="3177957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9410-0EF9-43BD-8252-ACAE87125C22}"/>
              </a:ext>
            </a:extLst>
          </p:cNvPr>
          <p:cNvSpPr>
            <a:spLocks noGrp="1"/>
          </p:cNvSpPr>
          <p:nvPr>
            <p:ph type="title"/>
          </p:nvPr>
        </p:nvSpPr>
        <p:spPr/>
        <p:txBody>
          <a:bodyPr/>
          <a:lstStyle/>
          <a:p>
            <a:r>
              <a:rPr lang="en-US" dirty="0"/>
              <a:t>What to consider for limitations</a:t>
            </a:r>
          </a:p>
        </p:txBody>
      </p:sp>
      <p:sp>
        <p:nvSpPr>
          <p:cNvPr id="3" name="Content Placeholder 2">
            <a:extLst>
              <a:ext uri="{FF2B5EF4-FFF2-40B4-BE49-F238E27FC236}">
                <a16:creationId xmlns:a16="http://schemas.microsoft.com/office/drawing/2014/main" id="{44D817A8-4BEF-4D7F-83DC-42AE8D023B8D}"/>
              </a:ext>
            </a:extLst>
          </p:cNvPr>
          <p:cNvSpPr>
            <a:spLocks noGrp="1"/>
          </p:cNvSpPr>
          <p:nvPr>
            <p:ph idx="1"/>
          </p:nvPr>
        </p:nvSpPr>
        <p:spPr/>
        <p:txBody>
          <a:bodyPr/>
          <a:lstStyle/>
          <a:p>
            <a:r>
              <a:rPr lang="en-US" sz="2400" dirty="0"/>
              <a:t>Sources of potential bias and threats to internal validity</a:t>
            </a:r>
          </a:p>
          <a:p>
            <a:r>
              <a:rPr lang="en-US" sz="2400" dirty="0"/>
              <a:t>The imprecision of measures</a:t>
            </a:r>
          </a:p>
          <a:p>
            <a:r>
              <a:rPr lang="en-US" sz="2400" dirty="0"/>
              <a:t>The overall number of tests or overlap among tests</a:t>
            </a:r>
          </a:p>
          <a:p>
            <a:r>
              <a:rPr lang="en-US" sz="2400" dirty="0"/>
              <a:t>The effect sizes observed</a:t>
            </a:r>
          </a:p>
          <a:p>
            <a:r>
              <a:rPr lang="en-US" sz="2400" dirty="0"/>
              <a:t>Alternative explanations or confounds</a:t>
            </a:r>
          </a:p>
          <a:p>
            <a:r>
              <a:rPr lang="en-US" sz="2400" dirty="0"/>
              <a:t>Generalizability or external validity of findings</a:t>
            </a:r>
          </a:p>
          <a:p>
            <a:r>
              <a:rPr lang="en-US" sz="2400" dirty="0"/>
              <a:t>Statistical power (based on sample size and effect size)</a:t>
            </a:r>
          </a:p>
        </p:txBody>
      </p:sp>
    </p:spTree>
    <p:extLst>
      <p:ext uri="{BB962C8B-B14F-4D97-AF65-F5344CB8AC3E}">
        <p14:creationId xmlns:p14="http://schemas.microsoft.com/office/powerpoint/2010/main" val="3978503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377;p52" descr="Related image">
            <a:extLst>
              <a:ext uri="{FF2B5EF4-FFF2-40B4-BE49-F238E27FC236}">
                <a16:creationId xmlns:a16="http://schemas.microsoft.com/office/drawing/2014/main" id="{9705CA00-7B59-4B52-BD27-E89499167E89}"/>
              </a:ext>
            </a:extLst>
          </p:cNvPr>
          <p:cNvPicPr preferRelativeResize="0">
            <a:picLocks noChangeAspect="1"/>
          </p:cNvPicPr>
          <p:nvPr/>
        </p:nvPicPr>
        <p:blipFill rotWithShape="1">
          <a:blip r:embed="rId2">
            <a:alphaModFix/>
          </a:blip>
          <a:srcRect/>
          <a:stretch/>
        </p:blipFill>
        <p:spPr>
          <a:xfrm>
            <a:off x="745160" y="0"/>
            <a:ext cx="10701679" cy="6858000"/>
          </a:xfrm>
          <a:prstGeom prst="rect">
            <a:avLst/>
          </a:prstGeom>
          <a:noFill/>
          <a:ln>
            <a:noFill/>
          </a:ln>
        </p:spPr>
      </p:pic>
    </p:spTree>
    <p:extLst>
      <p:ext uri="{BB962C8B-B14F-4D97-AF65-F5344CB8AC3E}">
        <p14:creationId xmlns:p14="http://schemas.microsoft.com/office/powerpoint/2010/main" val="1071681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F18B-A722-4957-9B04-1B23117287B6}"/>
              </a:ext>
            </a:extLst>
          </p:cNvPr>
          <p:cNvSpPr>
            <a:spLocks noGrp="1"/>
          </p:cNvSpPr>
          <p:nvPr>
            <p:ph type="title"/>
          </p:nvPr>
        </p:nvSpPr>
        <p:spPr/>
        <p:txBody>
          <a:bodyPr/>
          <a:lstStyle/>
          <a:p>
            <a:r>
              <a:rPr lang="en-US" dirty="0"/>
              <a:t>In-Class Activity</a:t>
            </a:r>
          </a:p>
        </p:txBody>
      </p:sp>
    </p:spTree>
    <p:extLst>
      <p:ext uri="{BB962C8B-B14F-4D97-AF65-F5344CB8AC3E}">
        <p14:creationId xmlns:p14="http://schemas.microsoft.com/office/powerpoint/2010/main" val="2215786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A84B-7BB1-4867-92C3-5C39DE55AB8B}"/>
              </a:ext>
            </a:extLst>
          </p:cNvPr>
          <p:cNvSpPr>
            <a:spLocks noGrp="1"/>
          </p:cNvSpPr>
          <p:nvPr>
            <p:ph type="title"/>
          </p:nvPr>
        </p:nvSpPr>
        <p:spPr/>
        <p:txBody>
          <a:bodyPr/>
          <a:lstStyle/>
          <a:p>
            <a:r>
              <a:rPr lang="en-US" dirty="0"/>
              <a:t>Results and Discussion Activity</a:t>
            </a:r>
          </a:p>
        </p:txBody>
      </p:sp>
      <p:sp>
        <p:nvSpPr>
          <p:cNvPr id="3" name="Content Placeholder 2">
            <a:extLst>
              <a:ext uri="{FF2B5EF4-FFF2-40B4-BE49-F238E27FC236}">
                <a16:creationId xmlns:a16="http://schemas.microsoft.com/office/drawing/2014/main" id="{DEC5BAC1-5FCE-4656-980E-8496397D18C2}"/>
              </a:ext>
            </a:extLst>
          </p:cNvPr>
          <p:cNvSpPr>
            <a:spLocks noGrp="1"/>
          </p:cNvSpPr>
          <p:nvPr>
            <p:ph idx="1"/>
          </p:nvPr>
        </p:nvSpPr>
        <p:spPr/>
        <p:txBody>
          <a:bodyPr>
            <a:normAutofit/>
          </a:bodyPr>
          <a:lstStyle/>
          <a:p>
            <a:r>
              <a:rPr lang="en-US" sz="2400" dirty="0"/>
              <a:t>Use the information from the between-subjects t-test activity from the previous lecture to write up brief results and discussion sections</a:t>
            </a:r>
          </a:p>
          <a:p>
            <a:r>
              <a:rPr lang="en-US" sz="2400" dirty="0"/>
              <a:t>Include a reference list at the end citing any articles referred to in your results and discussion section (if you refer to any articles)</a:t>
            </a:r>
          </a:p>
          <a:p>
            <a:r>
              <a:rPr lang="en-US" sz="2400" dirty="0"/>
              <a:t>Use the activity on Blackboard to get started</a:t>
            </a:r>
          </a:p>
          <a:p>
            <a:r>
              <a:rPr lang="en-US" sz="2400" dirty="0"/>
              <a:t>Write your paper on the document shared with you in Google Docs.  Each person should contribute.</a:t>
            </a:r>
          </a:p>
          <a:p>
            <a:r>
              <a:rPr lang="en-US" sz="2400" dirty="0"/>
              <a:t>Submit your final document on Blackboard.  This is a group activity.  Only one person needs to submit on Blackboard.</a:t>
            </a:r>
          </a:p>
        </p:txBody>
      </p:sp>
    </p:spTree>
    <p:extLst>
      <p:ext uri="{BB962C8B-B14F-4D97-AF65-F5344CB8AC3E}">
        <p14:creationId xmlns:p14="http://schemas.microsoft.com/office/powerpoint/2010/main" val="3257955253"/>
      </p:ext>
    </p:extLst>
  </p:cSld>
  <p:clrMapOvr>
    <a:masterClrMapping/>
  </p:clrMapOvr>
</p:sld>
</file>

<file path=ppt/theme/theme1.xml><?xml version="1.0" encoding="utf-8"?>
<a:theme xmlns:a="http://schemas.openxmlformats.org/drawingml/2006/main" name="Fra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220</TotalTime>
  <Words>829</Words>
  <Application>Microsoft Office PowerPoint</Application>
  <PresentationFormat>Widescreen</PresentationFormat>
  <Paragraphs>75</Paragraphs>
  <Slides>15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Corbel</vt:lpstr>
      <vt:lpstr>Wingdings 2</vt:lpstr>
      <vt:lpstr>Frame</vt:lpstr>
      <vt:lpstr>Reading Quiz</vt:lpstr>
      <vt:lpstr>APA Results and Discussion Sections</vt:lpstr>
      <vt:lpstr>APA Results</vt:lpstr>
      <vt:lpstr>An overview of the results section</vt:lpstr>
      <vt:lpstr>APA results sections should include</vt:lpstr>
      <vt:lpstr>What to report for statistics and data analysis</vt:lpstr>
      <vt:lpstr>Miscellaneous information</vt:lpstr>
      <vt:lpstr>Example</vt:lpstr>
      <vt:lpstr>APA Discussion</vt:lpstr>
      <vt:lpstr>An overview of the discussion section</vt:lpstr>
      <vt:lpstr>APA discussion sections should include</vt:lpstr>
      <vt:lpstr>What to consider for limitations</vt:lpstr>
      <vt:lpstr>PowerPoint Presentation</vt:lpstr>
      <vt:lpstr>In-Class Activity</vt:lpstr>
      <vt:lpstr>Results and Discussion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Results and Discussion Sections</dc:title>
  <dc:creator>Karrie Elpers</dc:creator>
  <cp:lastModifiedBy>Taja Gordon</cp:lastModifiedBy>
  <cp:revision>57</cp:revision>
  <dcterms:created xsi:type="dcterms:W3CDTF">2020-02-22T18:26:12Z</dcterms:created>
  <dcterms:modified xsi:type="dcterms:W3CDTF">2020-05-10T00:10:35Z</dcterms:modified>
</cp:coreProperties>
</file>